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38"/>
  </p:notesMasterIdLst>
  <p:handoutMasterIdLst>
    <p:handoutMasterId r:id="rId39"/>
  </p:handoutMasterIdLst>
  <p:sldIdLst>
    <p:sldId id="380" r:id="rId4"/>
    <p:sldId id="381" r:id="rId5"/>
    <p:sldId id="340" r:id="rId6"/>
    <p:sldId id="341" r:id="rId7"/>
    <p:sldId id="342" r:id="rId8"/>
    <p:sldId id="345" r:id="rId9"/>
    <p:sldId id="346" r:id="rId10"/>
    <p:sldId id="347" r:id="rId11"/>
    <p:sldId id="382" r:id="rId12"/>
    <p:sldId id="330" r:id="rId13"/>
    <p:sldId id="370" r:id="rId14"/>
    <p:sldId id="349" r:id="rId15"/>
    <p:sldId id="383" r:id="rId16"/>
    <p:sldId id="384" r:id="rId17"/>
    <p:sldId id="372" r:id="rId18"/>
    <p:sldId id="373" r:id="rId19"/>
    <p:sldId id="374" r:id="rId20"/>
    <p:sldId id="375" r:id="rId21"/>
    <p:sldId id="376" r:id="rId22"/>
    <p:sldId id="377" r:id="rId23"/>
    <p:sldId id="338" r:id="rId24"/>
    <p:sldId id="286" r:id="rId25"/>
    <p:sldId id="291" r:id="rId26"/>
    <p:sldId id="371" r:id="rId27"/>
    <p:sldId id="362" r:id="rId28"/>
    <p:sldId id="350" r:id="rId29"/>
    <p:sldId id="363" r:id="rId30"/>
    <p:sldId id="378" r:id="rId31"/>
    <p:sldId id="351" r:id="rId32"/>
    <p:sldId id="352" r:id="rId33"/>
    <p:sldId id="353" r:id="rId34"/>
    <p:sldId id="354" r:id="rId35"/>
    <p:sldId id="361" r:id="rId36"/>
    <p:sldId id="379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623">
          <p15:clr>
            <a:srgbClr val="A4A3A4"/>
          </p15:clr>
        </p15:guide>
        <p15:guide id="2" pos="76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8FF"/>
    <a:srgbClr val="DDB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6"/>
    <p:restoredTop sz="94671"/>
  </p:normalViewPr>
  <p:slideViewPr>
    <p:cSldViewPr snapToGrid="0" snapToObjects="1" showGuides="1">
      <p:cViewPr>
        <p:scale>
          <a:sx n="48" d="100"/>
          <a:sy n="48" d="100"/>
        </p:scale>
        <p:origin x="984" y="280"/>
      </p:cViewPr>
      <p:guideLst>
        <p:guide orient="horz" pos="4623"/>
        <p:guide pos="7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43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33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2019/9/5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03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8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image" Target="../media/image4.jpe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tags" Target="../tags/tag85.xml"/><Relationship Id="rId3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eg"/><Relationship Id="rId4" Type="http://schemas.microsoft.com/office/2007/relationships/hdphoto" Target="../media/hdphoto2.wdp"/><Relationship Id="rId5" Type="http://schemas.openxmlformats.org/officeDocument/2006/relationships/image" Target="../media/image32.jpeg"/><Relationship Id="rId6" Type="http://schemas.microsoft.com/office/2007/relationships/hdphoto" Target="../media/hdphoto3.wdp"/><Relationship Id="rId7" Type="http://schemas.openxmlformats.org/officeDocument/2006/relationships/image" Target="../media/image33.jpeg"/><Relationship Id="rId8" Type="http://schemas.microsoft.com/office/2007/relationships/hdphoto" Target="../media/hdphoto4.wdp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20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57.xml"/><Relationship Id="rId11" Type="http://schemas.openxmlformats.org/officeDocument/2006/relationships/tags" Target="../tags/tag58.xml"/><Relationship Id="rId12" Type="http://schemas.openxmlformats.org/officeDocument/2006/relationships/tags" Target="../tags/tag59.xml"/><Relationship Id="rId13" Type="http://schemas.openxmlformats.org/officeDocument/2006/relationships/tags" Target="../tags/tag60.xml"/><Relationship Id="rId14" Type="http://schemas.openxmlformats.org/officeDocument/2006/relationships/tags" Target="../tags/tag61.xml"/><Relationship Id="rId15" Type="http://schemas.openxmlformats.org/officeDocument/2006/relationships/tags" Target="../tags/tag62.xml"/><Relationship Id="rId16" Type="http://schemas.openxmlformats.org/officeDocument/2006/relationships/tags" Target="../tags/tag63.xml"/><Relationship Id="rId17" Type="http://schemas.openxmlformats.org/officeDocument/2006/relationships/tags" Target="../tags/tag64.xml"/><Relationship Id="rId18" Type="http://schemas.openxmlformats.org/officeDocument/2006/relationships/tags" Target="../tags/tag65.xml"/><Relationship Id="rId19" Type="http://schemas.openxmlformats.org/officeDocument/2006/relationships/tags" Target="../tags/tag66.xml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三顿咖啡</a:t>
            </a:r>
            <a:endParaRPr lang="en-US" altLang="zh-CN" sz="8000" dirty="0" smtClean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38" y="10229280"/>
            <a:ext cx="2154888" cy="21548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2694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13504" y="2452355"/>
            <a:ext cx="16444595" cy="962135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三顿半咖啡目前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正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处于数字化建设初期阶段，公司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人员有很好的数字化管理意识。</a:t>
            </a: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  <a:endParaRPr lang="en-US" altLang="zh-CN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数字化本质是由三部分组成的：数字管理、数字营销、数字引擎。根据不同的企业规模和阶段，作出不同的数字化着重点。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现阶段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，公司更多的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需求在于管理端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。主要侧重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于自家</a:t>
            </a:r>
            <a:r>
              <a:rPr lang="en-US" altLang="zh-CN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CRM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系统的建设，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以及对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内部的管理有更标准的控制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；其次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希望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有标准化的管理体系输出，如人力资源，薪酬，财务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等。</a:t>
            </a:r>
            <a:endParaRPr lang="en-US" altLang="zh-CN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下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一阶段，公司必然有健康、高效发展的需要，这过程自然需要铿实数字化基础，同时开始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规划数字营销，用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前端会员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场景赋能用户，完善丰富的用户画像。</a:t>
            </a:r>
            <a:endParaRPr lang="en-US" altLang="zh-CN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因此，完善「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数字管理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」提升业务流程效率是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当务之急，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同时策划「</a:t>
            </a:r>
            <a:r>
              <a:rPr lang="zh-CN" altLang="en-US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数字营销</a:t>
            </a:r>
            <a:r>
              <a:rPr lang="zh-CN" altLang="en-US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」完善社交会员体系也应提上日程。</a:t>
            </a:r>
            <a:endParaRPr lang="zh-CN" altLang="en-US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5237460" y="3829685"/>
            <a:ext cx="8185669" cy="65734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2" b="19597"/>
          <a:stretch/>
        </p:blipFill>
        <p:spPr>
          <a:xfrm>
            <a:off x="15844498" y="4370229"/>
            <a:ext cx="6934603" cy="41138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8193" y="4016738"/>
            <a:ext cx="11757660" cy="15292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三顿半咖啡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目前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发展阶段，我们建议从下面几个部分入手，分阶段进行数字化转型：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844498" y="5938165"/>
            <a:ext cx="3548835" cy="4914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2" t="11472" b="52165"/>
          <a:stretch/>
        </p:blipFill>
        <p:spPr>
          <a:xfrm>
            <a:off x="16445876" y="6539592"/>
            <a:ext cx="2407037" cy="3657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766894" y="7919414"/>
            <a:ext cx="1544925" cy="29095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5758" r="55810" b="55086"/>
          <a:stretch/>
        </p:blipFill>
        <p:spPr>
          <a:xfrm>
            <a:off x="20051923" y="8550838"/>
            <a:ext cx="1048278" cy="16463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8193" y="5544818"/>
            <a:ext cx="9977755" cy="3468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组织架构创新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智能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体系完善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建立大数据引擎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社交游戏化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会员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70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方案落地及详细执行计划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组织架构创新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22453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数字化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转型最为核心的一点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——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就是先从组织架构开始创新。往往把数字化的工作和责任丢给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部门，而忽略「组织的人性面」，平级部门推进事情会受到权力的制约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5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组织架构创新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4" y="1160321"/>
            <a:ext cx="14190660" cy="88293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通过建立项目管理委员会（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PMO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）、管理信息化委员会（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MIO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），保证数字化转型有效落地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3494713" y="2804160"/>
            <a:ext cx="17627927" cy="9348935"/>
            <a:chOff x="4005007" y="2292454"/>
            <a:chExt cx="16337280" cy="10664920"/>
          </a:xfrm>
        </p:grpSpPr>
        <p:sp>
          <p:nvSpPr>
            <p:cNvPr id="31" name="任意多边形 16"/>
            <p:cNvSpPr/>
            <p:nvPr/>
          </p:nvSpPr>
          <p:spPr>
            <a:xfrm>
              <a:off x="9450767" y="229245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05007" y="229245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 18"/>
            <p:cNvSpPr/>
            <p:nvPr/>
          </p:nvSpPr>
          <p:spPr>
            <a:xfrm>
              <a:off x="4005007" y="803131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384205" y="803131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文本框 44"/>
            <p:cNvSpPr txBox="1"/>
            <p:nvPr/>
          </p:nvSpPr>
          <p:spPr>
            <a:xfrm>
              <a:off x="4644104" y="3900775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PMO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023302" y="9639636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MIO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9791509" y="3358458"/>
            <a:ext cx="10312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用于整合各部门资源，统一协调项目的推进。比如，会员系统的落地，就牵扯到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、市场、财务、营运等等多个部门的事情，单纯依靠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去推进是异常艰辛，因为各部门听命的是老板，而非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或某部门，某部门的意见容易被忽略。</a:t>
            </a: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该虚拟组织建议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直接挂帅，并委派一名项目助理进行日常执行管理，定期进行会议统筹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48" name="矩形 47"/>
          <p:cNvSpPr/>
          <p:nvPr/>
        </p:nvSpPr>
        <p:spPr>
          <a:xfrm>
            <a:off x="4184299" y="8067947"/>
            <a:ext cx="103128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确保系统的正确落地使用。比如，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或会员系统项目落地后，业务方经常嫌弃或不使用，然后把责任归咎于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系统不行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。很多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的收货率达到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99%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OA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的使用率达到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90%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等等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直接挂帅，并委派一名项目助理进行日常梳理，制定好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KPI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，定期进行会议回顾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93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智能</a:t>
            </a:r>
            <a:r>
              <a:rPr kumimoji="1" lang="en-US" altLang="zh-CN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OA</a:t>
            </a:r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体系完善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3354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组织架构在线化，考勤审批移动化，人事智能化，全方位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提高企业的日常工作效率。数字化管理沉淀起来的企业数据，可供企业分析，然后调整，打造管理的闭环。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7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钉钉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endParaRPr lang="zh-CN" altLang="en-US" dirty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数字化管理，约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1.3~10.5</a:t>
            </a:r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万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2303105" cy="1006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20"/>
                <a:gridCol w="2901950"/>
                <a:gridCol w="17996535"/>
              </a:tblGrid>
              <a:tr h="671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419860">
                <a:tc rowSpan="8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钉钉</a:t>
                      </a:r>
                      <a:r>
                        <a:rPr lang="en-US" altLang="zh-CN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OA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组织架构电子化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组织架构在线化，能让员工互相了解企业内部职位、通讯方式、管理层级。</a:t>
                      </a:r>
                      <a:endParaRPr lang="en-US" altLang="zh-CN" sz="2400" b="0" i="0" dirty="0"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63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企业同步盘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企业内部文件管理制度，确保权限分管与数据安全。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08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日常事务审批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包括加班、请假、汇报、出差、物品领用、招聘等日常审批。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11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企业钱包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飞机、火车、酒店、打车、外卖、礼品、员工福利等差旅和商务场景电子化，员工报销更简单，企业轻松管理员工差旅。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合同审批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包括电子合同签章，法务审核等严谨性合同管理场景。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智能人事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排班、员工管理、薪酬管理、入转调离等所有的人事事务电子化。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8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电子入职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扫二维码就可以办理所有的入职流程，并且可以进行初步培训考试、考核制度。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其它纸质化场景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更多纸质化管理的场景，都可以进行无纸化办公......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29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巡店管理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02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754120"/>
                <a:gridCol w="16050260"/>
              </a:tblGrid>
              <a:tr h="720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009015">
                <a:tc rowSpan="11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巡店管理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检查表格管理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后台对门店标准化管理表格进行管理</a:t>
                      </a:r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51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巡店检查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督导到店签到检查，上传图片视频等。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88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门店整改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门店对问题进行整改上传。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05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扫码在线考试，自动评分。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扫码问卷。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奖赔罚单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检查中可关联罚单，对应门店责任人。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66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门店排名，问题分析，整改分析等。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通知 / 门店共享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门店通知，督导通知；好事例分享；文件共享。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视频巡店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手机查看门店摄像头远程视频巡店。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审批流程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 门店申请等等。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绩效管理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督导任务管理，绩效分析。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61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3.2.3</a:t>
            </a:r>
            <a:r>
              <a:rPr lang="zh-CN" altLang="en-US" dirty="0"/>
              <a:t> </a:t>
            </a:r>
            <a:r>
              <a:rPr lang="zh-CN" altLang="en-US" dirty="0" smtClean="0"/>
              <a:t>业务流程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942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160145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培训管理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职位管理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对企业内晋升职位路线的管理，每个职位指定考试考核标准。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员工信息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门店员工管理，可对接钉钉，支持excel导入。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培训资料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不同职位关联培训资料的管理，包括PDF，PPT，视频等。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考试考核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在线考试自动评分，上级现场考核打分。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对学习进度，登录时长，考试结果等统计。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业务流程管理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商圈管理、系统自动分析。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移店/撤店流程管理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根据营业额，系统自动预警。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施工进度管理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门店工程进度等。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29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3.2.4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市场活动管理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76853"/>
              </p:ext>
            </p:extLst>
          </p:nvPr>
        </p:nvGraphicFramePr>
        <p:xfrm>
          <a:off x="1056005" y="3317059"/>
          <a:ext cx="21221065" cy="776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13105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市场活动管理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品牌合作流程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关于第三方品牌合作，从沟通、发起、方案、落地的全过程管控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门店活动流程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如门店活动进行下派、通知、管理，全流程进行数字化监控，并记录活动的效果和历史备忘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供应商管理</a:t>
                      </a:r>
                      <a:endParaRPr lang="zh-CN" altLang="en-US" sz="360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品牌植入管理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供应商填表申请，审批，筛选后，植入到备选库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产品优选管理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品牌植入之后，可以创建产品，并且将特点进行记录，系统每天更新排序。例如龙眼</a:t>
                      </a:r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6</a:t>
                      </a: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月份当造，就会自动置顶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4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三顿半咖啡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方案落地及详细执行计划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75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建立大数据引擎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645" y="8051330"/>
            <a:ext cx="9628095" cy="220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建立全渠道数据池，一站式监控经营指标。快速接入企业本地和云端的内外部、线上线下数据，轻松搭建一站式大数据自助分析平台。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3.3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05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3.3.1</a:t>
            </a:r>
            <a:r>
              <a:rPr lang="zh-CN" altLang="en-US" dirty="0" smtClean="0"/>
              <a:t> </a:t>
            </a:r>
            <a:r>
              <a:rPr lang="en-US" altLang="zh-CN" dirty="0"/>
              <a:t>VIKADATA</a:t>
            </a:r>
            <a:r>
              <a:rPr lang="zh-CN" altLang="en-US" dirty="0"/>
              <a:t>维格数</a:t>
            </a:r>
            <a:r>
              <a:rPr lang="zh-CN" altLang="en-US" dirty="0" smtClean="0"/>
              <a:t>盒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……</a:t>
              </a:r>
              <a:endParaRPr b="1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3.3.2</a:t>
            </a:r>
            <a:r>
              <a:rPr lang="zh-CN" altLang="en-US" dirty="0" smtClean="0"/>
              <a:t> 大数据引擎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08921"/>
              </p:ext>
            </p:extLst>
          </p:nvPr>
        </p:nvGraphicFramePr>
        <p:xfrm>
          <a:off x="1056005" y="2694758"/>
          <a:ext cx="20732841" cy="91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252"/>
                <a:gridCol w="5512526"/>
                <a:gridCol w="11443063"/>
              </a:tblGrid>
              <a:tr h="681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17836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商品信息管理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建立企业私域数据池，保证数据资产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员工信息管理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门店信息管理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客户投诉管理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65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数据湖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rowSpan="3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大数据中台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营销中台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企业大中台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业务中台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管理中台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698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16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12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812219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3.3.3</a:t>
            </a:r>
            <a:r>
              <a:rPr lang="zh-CN" altLang="en-US" dirty="0" smtClean="0"/>
              <a:t> 优势对比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34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直接挂帅，并委派一名项目助理进行日常执行管理，定期进行会议统筹。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39590" y="8599538"/>
            <a:ext cx="9512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确保系统的正确落地使用。比如，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或会员系统项目落地后，业务方经常嫌弃或不使用，然后把责任归咎于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系统不行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。很多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的收货率达到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99%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OA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的使用率达到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等等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。该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直接挂帅，并委派一名项目助理进行日常梳理，制定好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KPI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，定期进行会议回顾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7393"/>
              </p:ext>
            </p:extLst>
          </p:nvPr>
        </p:nvGraphicFramePr>
        <p:xfrm>
          <a:off x="1056005" y="2943843"/>
          <a:ext cx="20438745" cy="876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0631170"/>
                <a:gridCol w="8400415"/>
              </a:tblGrid>
              <a:tr h="1106170">
                <a:tc>
                  <a:txBody>
                    <a:bodyPr/>
                    <a:lstStyle/>
                    <a:p>
                      <a:pPr algn="ctr"/>
                      <a:endParaRPr lang="zh-CN" altLang="en-US" sz="28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维格智数</a:t>
                      </a:r>
                      <a:r>
                        <a:rPr lang="en-US" altLang="zh-CN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-</a:t>
                      </a: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数字化全案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ja-JP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市面上的数字化产品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74579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连接一切开放的工具和系统，如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等等。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落后技术的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软件，数据孤岛难以打通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1439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体验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电脑端操作体验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3901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手机端极佳的员工通知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通知体系缺失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147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范围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自上而下的全局数字化转型视野，涵盖营销、管理、大数据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单一系统，只能满足部分功能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5015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经历过茶饮企业全案数字化，深度了解行业业务和弯路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只关注系统厂商自己利益，而不考虑企业顶层管理设计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51662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一切以解决业务痛点为导向，而非虚无的咨询报告、单点的系统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光单个系统实施就超过数十上百万，且运维费用高昂，还需要持续的迭代投入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社交游戏化会员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616690" cy="256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社交游戏是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在会员数据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基础之上。会员体系越完善，不同维度的用户数据就越丰富。通过会员游戏打造线上引流线下社交的聚居地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3.4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6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16123"/>
            <a:ext cx="14190660" cy="575156"/>
          </a:xfrm>
          <a:prstGeom prst="rect">
            <a:avLst/>
          </a:prstGeom>
        </p:spPr>
        <p:txBody>
          <a:bodyPr/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三顿半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星球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植物养成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4" y="2221932"/>
            <a:ext cx="8765556" cy="9801741"/>
          </a:xfrm>
          <a:prstGeom prst="rect">
            <a:avLst/>
          </a:prstGeom>
        </p:spPr>
      </p:pic>
      <p:grpSp>
        <p:nvGrpSpPr>
          <p:cNvPr id="90" name="组 89"/>
          <p:cNvGrpSpPr/>
          <p:nvPr/>
        </p:nvGrpSpPr>
        <p:grpSpPr>
          <a:xfrm>
            <a:off x="11116334" y="2221932"/>
            <a:ext cx="10976750" cy="10243786"/>
            <a:chOff x="11263818" y="2693880"/>
            <a:chExt cx="10383994" cy="9690611"/>
          </a:xfrm>
        </p:grpSpPr>
        <p:grpSp>
          <p:nvGrpSpPr>
            <p:cNvPr id="73" name="组 72"/>
            <p:cNvGrpSpPr/>
            <p:nvPr/>
          </p:nvGrpSpPr>
          <p:grpSpPr>
            <a:xfrm>
              <a:off x="11263818" y="2693880"/>
              <a:ext cx="10383994" cy="9690611"/>
              <a:chOff x="10850863" y="3251523"/>
              <a:chExt cx="10383994" cy="9690611"/>
            </a:xfrm>
          </p:grpSpPr>
          <p:grpSp>
            <p:nvGrpSpPr>
              <p:cNvPr id="72" name="组 71"/>
              <p:cNvGrpSpPr/>
              <p:nvPr/>
            </p:nvGrpSpPr>
            <p:grpSpPr>
              <a:xfrm>
                <a:off x="10850863" y="3251523"/>
                <a:ext cx="10383994" cy="6442161"/>
                <a:chOff x="10492391" y="5512727"/>
                <a:chExt cx="6911173" cy="4287646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0492391" y="5512727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0492391" y="7640374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1572391" y="6558334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1572390" y="8720373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10850863" y="9696749"/>
                <a:ext cx="1622693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2473555" y="11319441"/>
                <a:ext cx="8761301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dir="36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1524105" y="2898733"/>
              <a:ext cx="1100514" cy="9300544"/>
              <a:chOff x="11524105" y="2898733"/>
              <a:chExt cx="1100514" cy="930054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1562735" y="2898733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植物养成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544222" y="452573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图鉴收集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1544222" y="6099815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好友互动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524105" y="774156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更多水滴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1542618" y="9333906"/>
                <a:ext cx="1061884" cy="118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bg1"/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星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点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商店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42618" y="1094701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技术对接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13158994" y="2730459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种子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  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种植    收获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158994" y="4417347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新植物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  新装饰    新分数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3128066" y="6135339"/>
            <a:ext cx="8143954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帮忙浇水    收取水滴    品鉴加分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158994" y="7868906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任务    小游戏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158994" y="9543602"/>
            <a:ext cx="910028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植物种子  游戏道具  游戏装扮 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权益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3158994" y="11262163"/>
            <a:ext cx="751824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会员等级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支付行为  权益兑换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108" name="组 107"/>
          <p:cNvGrpSpPr/>
          <p:nvPr/>
        </p:nvGrpSpPr>
        <p:grpSpPr>
          <a:xfrm>
            <a:off x="10601679" y="1891100"/>
            <a:ext cx="635633" cy="601208"/>
            <a:chOff x="10762824" y="650550"/>
            <a:chExt cx="2126410" cy="2011248"/>
          </a:xfrm>
        </p:grpSpPr>
        <p:sp>
          <p:nvSpPr>
            <p:cNvPr id="99" name="椭圆 9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762824" y="1057790"/>
              <a:ext cx="2126410" cy="10362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12512003" y="3684160"/>
            <a:ext cx="635633" cy="612166"/>
            <a:chOff x="10762824" y="613892"/>
            <a:chExt cx="2126410" cy="2047906"/>
          </a:xfrm>
        </p:grpSpPr>
        <p:sp>
          <p:nvSpPr>
            <p:cNvPr id="127" name="椭圆 126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9" name="组 128"/>
          <p:cNvGrpSpPr/>
          <p:nvPr/>
        </p:nvGrpSpPr>
        <p:grpSpPr>
          <a:xfrm>
            <a:off x="10636107" y="5282191"/>
            <a:ext cx="635633" cy="612166"/>
            <a:chOff x="10762824" y="613892"/>
            <a:chExt cx="2126410" cy="2047906"/>
          </a:xfrm>
        </p:grpSpPr>
        <p:sp>
          <p:nvSpPr>
            <p:cNvPr id="130" name="椭圆 12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2492433" y="7077468"/>
            <a:ext cx="635633" cy="612166"/>
            <a:chOff x="10762824" y="613892"/>
            <a:chExt cx="2126410" cy="2047906"/>
          </a:xfrm>
        </p:grpSpPr>
        <p:sp>
          <p:nvSpPr>
            <p:cNvPr id="133" name="椭圆 132"/>
            <p:cNvSpPr/>
            <p:nvPr/>
          </p:nvSpPr>
          <p:spPr>
            <a:xfrm>
              <a:off x="10820414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10636105" y="8667727"/>
            <a:ext cx="635633" cy="612166"/>
            <a:chOff x="10762824" y="613892"/>
            <a:chExt cx="2126410" cy="2047906"/>
          </a:xfrm>
        </p:grpSpPr>
        <p:sp>
          <p:nvSpPr>
            <p:cNvPr id="136" name="椭圆 13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05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2475223" y="10450657"/>
            <a:ext cx="635633" cy="612166"/>
            <a:chOff x="10762824" y="613892"/>
            <a:chExt cx="2126410" cy="2047906"/>
          </a:xfrm>
        </p:grpSpPr>
        <p:sp>
          <p:nvSpPr>
            <p:cNvPr id="139" name="椭圆 13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06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54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4" y="1314210"/>
            <a:ext cx="6899055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用户心智：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在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三顿半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星球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种一颗植物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51647"/>
          <a:stretch/>
        </p:blipFill>
        <p:spPr>
          <a:xfrm>
            <a:off x="7543192" y="10647155"/>
            <a:ext cx="8473556" cy="3068845"/>
          </a:xfrm>
          <a:prstGeom prst="rect">
            <a:avLst/>
          </a:prstGeom>
        </p:spPr>
      </p:pic>
      <p:sp>
        <p:nvSpPr>
          <p:cNvPr id="161" name="门店数据中心"/>
          <p:cNvSpPr/>
          <p:nvPr/>
        </p:nvSpPr>
        <p:spPr>
          <a:xfrm>
            <a:off x="1891977" y="300867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系统赠送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5" name="门店数据中心"/>
          <p:cNvSpPr/>
          <p:nvPr/>
        </p:nvSpPr>
        <p:spPr>
          <a:xfrm>
            <a:off x="1891977" y="403515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付费购买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6" name="门店数据中心"/>
          <p:cNvSpPr/>
          <p:nvPr/>
        </p:nvSpPr>
        <p:spPr>
          <a:xfrm>
            <a:off x="189197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领取种子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7" name="门店数据中心"/>
          <p:cNvSpPr/>
          <p:nvPr/>
        </p:nvSpPr>
        <p:spPr>
          <a:xfrm>
            <a:off x="754319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种植植物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8" name="门店数据中心"/>
          <p:cNvSpPr/>
          <p:nvPr/>
        </p:nvSpPr>
        <p:spPr>
          <a:xfrm>
            <a:off x="1319440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植物品鉴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9" name="门店数据中心"/>
          <p:cNvSpPr/>
          <p:nvPr/>
        </p:nvSpPr>
        <p:spPr>
          <a:xfrm>
            <a:off x="1884562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0" name="门店数据中心"/>
          <p:cNvSpPr/>
          <p:nvPr/>
        </p:nvSpPr>
        <p:spPr>
          <a:xfrm>
            <a:off x="7802580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浇水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1" name="门店数据中心"/>
          <p:cNvSpPr/>
          <p:nvPr/>
        </p:nvSpPr>
        <p:spPr>
          <a:xfrm>
            <a:off x="7802580" y="8706652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收水滴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2" name="门店数据中心"/>
          <p:cNvSpPr/>
          <p:nvPr/>
        </p:nvSpPr>
        <p:spPr>
          <a:xfrm>
            <a:off x="2779049" y="809442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购买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Coffee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3" name="门店数据中心"/>
          <p:cNvSpPr/>
          <p:nvPr/>
        </p:nvSpPr>
        <p:spPr>
          <a:xfrm>
            <a:off x="2779048" y="8906197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免费产生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4" name="门店数据中心"/>
          <p:cNvSpPr/>
          <p:nvPr/>
        </p:nvSpPr>
        <p:spPr>
          <a:xfrm>
            <a:off x="2779048" y="974524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收取好友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5" name="门店数据中心"/>
          <p:cNvSpPr/>
          <p:nvPr/>
        </p:nvSpPr>
        <p:spPr>
          <a:xfrm>
            <a:off x="2779048" y="10584291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水滴游戏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6" name="门店数据中心"/>
          <p:cNvSpPr/>
          <p:nvPr/>
        </p:nvSpPr>
        <p:spPr>
          <a:xfrm>
            <a:off x="13460045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回顾数值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7" name="门店数据中心"/>
          <p:cNvSpPr/>
          <p:nvPr/>
        </p:nvSpPr>
        <p:spPr>
          <a:xfrm>
            <a:off x="13460045" y="8737359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更新成就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8" name="门店数据中心"/>
          <p:cNvSpPr/>
          <p:nvPr/>
        </p:nvSpPr>
        <p:spPr>
          <a:xfrm>
            <a:off x="13460045" y="9505934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0" name="门店数据中心"/>
          <p:cNvSpPr/>
          <p:nvPr/>
        </p:nvSpPr>
        <p:spPr>
          <a:xfrm>
            <a:off x="17704841" y="7894672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基础成长值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1" name="门店数据中心"/>
          <p:cNvSpPr/>
          <p:nvPr/>
        </p:nvSpPr>
        <p:spPr>
          <a:xfrm>
            <a:off x="17704840" y="869796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健康度影响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2" name="门店数据中心"/>
          <p:cNvSpPr/>
          <p:nvPr/>
        </p:nvSpPr>
        <p:spPr>
          <a:xfrm>
            <a:off x="17704840" y="950126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好友点赞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4" name="门店数据中心"/>
          <p:cNvSpPr/>
          <p:nvPr/>
        </p:nvSpPr>
        <p:spPr>
          <a:xfrm>
            <a:off x="16669679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星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点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5" name="门店数据中心"/>
          <p:cNvSpPr/>
          <p:nvPr/>
        </p:nvSpPr>
        <p:spPr>
          <a:xfrm>
            <a:off x="16669679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装扮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&amp;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道具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6" name="门店数据中心"/>
          <p:cNvSpPr/>
          <p:nvPr/>
        </p:nvSpPr>
        <p:spPr>
          <a:xfrm>
            <a:off x="20245855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奖：代金券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7" name="门店数据中心"/>
          <p:cNvSpPr/>
          <p:nvPr/>
        </p:nvSpPr>
        <p:spPr>
          <a:xfrm>
            <a:off x="20234031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会员经验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183" name="直线箭头连接符 182"/>
          <p:cNvCxnSpPr/>
          <p:nvPr/>
        </p:nvCxnSpPr>
        <p:spPr>
          <a:xfrm>
            <a:off x="3294482" y="5102942"/>
            <a:ext cx="0" cy="973393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直线箭头连接符 190"/>
          <p:cNvCxnSpPr/>
          <p:nvPr/>
        </p:nvCxnSpPr>
        <p:spPr>
          <a:xfrm>
            <a:off x="5552640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直线箭头连接符 192"/>
          <p:cNvCxnSpPr/>
          <p:nvPr/>
        </p:nvCxnSpPr>
        <p:spPr>
          <a:xfrm>
            <a:off x="11168085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直线箭头连接符 193"/>
          <p:cNvCxnSpPr/>
          <p:nvPr/>
        </p:nvCxnSpPr>
        <p:spPr>
          <a:xfrm>
            <a:off x="16848414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直线连接符 198"/>
          <p:cNvCxnSpPr/>
          <p:nvPr/>
        </p:nvCxnSpPr>
        <p:spPr>
          <a:xfrm>
            <a:off x="5810865" y="8441731"/>
            <a:ext cx="20653" cy="2489863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直线箭头连接符 202"/>
          <p:cNvCxnSpPr/>
          <p:nvPr/>
        </p:nvCxnSpPr>
        <p:spPr>
          <a:xfrm flipV="1">
            <a:off x="5831518" y="9064966"/>
            <a:ext cx="1711674" cy="22511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直线连接符 204"/>
          <p:cNvCxnSpPr/>
          <p:nvPr/>
        </p:nvCxnSpPr>
        <p:spPr>
          <a:xfrm>
            <a:off x="17439646" y="7983163"/>
            <a:ext cx="20653" cy="2109384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直线箭头连接符 207"/>
          <p:cNvCxnSpPr/>
          <p:nvPr/>
        </p:nvCxnSpPr>
        <p:spPr>
          <a:xfrm flipH="1">
            <a:off x="16345665" y="8245112"/>
            <a:ext cx="1114634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1" name="直线箭头连接符 210"/>
          <p:cNvCxnSpPr/>
          <p:nvPr/>
        </p:nvCxnSpPr>
        <p:spPr>
          <a:xfrm>
            <a:off x="18072184" y="3067665"/>
            <a:ext cx="0" cy="449072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直线箭头连接符 214"/>
          <p:cNvCxnSpPr/>
          <p:nvPr/>
        </p:nvCxnSpPr>
        <p:spPr>
          <a:xfrm>
            <a:off x="19581434" y="2604295"/>
            <a:ext cx="53460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文本框 213"/>
          <p:cNvSpPr txBox="1"/>
          <p:nvPr/>
        </p:nvSpPr>
        <p:spPr>
          <a:xfrm>
            <a:off x="14040465" y="7332107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过程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839953" y="7300220"/>
            <a:ext cx="2198987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PVE&amp;PVP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7054662" y="1555592"/>
            <a:ext cx="2035043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游戏奖励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20361979" y="1551703"/>
            <a:ext cx="2677062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三顿半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权益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2748792" y="2416838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获得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cxnSp>
        <p:nvCxnSpPr>
          <p:cNvPr id="232" name="肘形连接符 231"/>
          <p:cNvCxnSpPr/>
          <p:nvPr/>
        </p:nvCxnSpPr>
        <p:spPr>
          <a:xfrm rot="10800000" flipV="1">
            <a:off x="8945695" y="4035151"/>
            <a:ext cx="7399970" cy="2146769"/>
          </a:xfrm>
          <a:prstGeom prst="bentConnector2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9" name="组 238"/>
          <p:cNvGrpSpPr/>
          <p:nvPr/>
        </p:nvGrpSpPr>
        <p:grpSpPr>
          <a:xfrm>
            <a:off x="1352578" y="5980727"/>
            <a:ext cx="916304" cy="866678"/>
            <a:chOff x="10762824" y="650550"/>
            <a:chExt cx="2126410" cy="2011248"/>
          </a:xfrm>
        </p:grpSpPr>
        <p:sp>
          <p:nvSpPr>
            <p:cNvPr id="240" name="椭圆 23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2" name="组 241"/>
          <p:cNvGrpSpPr/>
          <p:nvPr/>
        </p:nvGrpSpPr>
        <p:grpSpPr>
          <a:xfrm>
            <a:off x="7038755" y="5954948"/>
            <a:ext cx="916304" cy="866678"/>
            <a:chOff x="10762824" y="650550"/>
            <a:chExt cx="2126410" cy="2011248"/>
          </a:xfrm>
        </p:grpSpPr>
        <p:sp>
          <p:nvSpPr>
            <p:cNvPr id="243" name="椭圆 242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12690708" y="5980727"/>
            <a:ext cx="916304" cy="866678"/>
            <a:chOff x="10762824" y="650550"/>
            <a:chExt cx="2126410" cy="2011248"/>
          </a:xfrm>
        </p:grpSpPr>
        <p:sp>
          <p:nvSpPr>
            <p:cNvPr id="246" name="椭圆 24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8" name="组 247"/>
          <p:cNvGrpSpPr/>
          <p:nvPr/>
        </p:nvGrpSpPr>
        <p:grpSpPr>
          <a:xfrm>
            <a:off x="18291218" y="5954948"/>
            <a:ext cx="916304" cy="866678"/>
            <a:chOff x="10762824" y="650550"/>
            <a:chExt cx="2126410" cy="2011248"/>
          </a:xfrm>
        </p:grpSpPr>
        <p:sp>
          <p:nvSpPr>
            <p:cNvPr id="249" name="椭圆 24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主要交互界面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672599" y="2186420"/>
            <a:ext cx="5889172" cy="10554990"/>
            <a:chOff x="1647372" y="2141119"/>
            <a:chExt cx="5889172" cy="10554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372" y="2141119"/>
              <a:ext cx="5889172" cy="1055499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408184" y="3551239"/>
              <a:ext cx="2463800" cy="42126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800" dirty="0" smtClean="0">
                  <a:solidFill>
                    <a:schemeClr val="bg1">
                      <a:lumMod val="50000"/>
                      <a:alpha val="71000"/>
                    </a:schemeClr>
                  </a:solidFill>
                </a:rPr>
                <a:t>三顿半</a:t>
              </a:r>
              <a:r>
                <a: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星球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71000"/>
                  </a:schemeClr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8430780" y="2231721"/>
            <a:ext cx="6070600" cy="10464388"/>
            <a:chOff x="8439235" y="2231721"/>
            <a:chExt cx="6070600" cy="104643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235" y="2231721"/>
              <a:ext cx="6070600" cy="10464388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10753073" y="8602125"/>
              <a:ext cx="695335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  <a:effectLst/>
                  <a:uFillTx/>
                  <a:sym typeface="Source Han Sans CN Bold Bold"/>
                </a:rPr>
                <a:t>店内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67000"/>
                  </a:schemeClr>
                </a:solidFill>
                <a:effectLst/>
                <a:uFillTx/>
                <a:sym typeface="Source Han Sans CN Bold Bold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73" b="1198"/>
          <a:stretch/>
        </p:blipFill>
        <p:spPr>
          <a:xfrm>
            <a:off x="16239398" y="2242425"/>
            <a:ext cx="5293405" cy="1023994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60" name="直线箭头连接符 59"/>
          <p:cNvCxnSpPr/>
          <p:nvPr/>
        </p:nvCxnSpPr>
        <p:spPr>
          <a:xfrm>
            <a:off x="13586946" y="8946449"/>
            <a:ext cx="187212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110" y="3359889"/>
            <a:ext cx="2755377" cy="14193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03615" y="3359889"/>
            <a:ext cx="1112951" cy="14193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7549110" y="4991204"/>
            <a:ext cx="1106780" cy="941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49110" y="6417421"/>
            <a:ext cx="1106780" cy="11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合作流程</a:t>
            </a:r>
          </a:p>
        </p:txBody>
      </p:sp>
    </p:spTree>
    <p:extLst>
      <p:ext uri="{BB962C8B-B14F-4D97-AF65-F5344CB8AC3E}">
        <p14:creationId xmlns:p14="http://schemas.microsoft.com/office/powerpoint/2010/main" val="2056004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 fontScale="97500"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用数字工具推动人类进步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0" y="3386229"/>
            <a:ext cx="16483873" cy="951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Methodology"/>
          <p:cNvSpPr txBox="1"/>
          <p:nvPr/>
        </p:nvSpPr>
        <p:spPr>
          <a:xfrm>
            <a:off x="9379589" y="2236616"/>
            <a:ext cx="340023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r>
              <a:rPr lang="zh-CN" altLang="en-US" sz="3200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开店流程系统</a:t>
            </a:r>
            <a:endParaRPr lang="zh-CN" altLang="en-US" sz="3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9260" y="102471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00B0F0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数字管理信息化案例</a:t>
            </a:r>
            <a:endParaRPr lang="zh-CN" altLang="en-US" sz="6400" dirty="0">
              <a:solidFill>
                <a:srgbClr val="00B0F0"/>
              </a:solidFill>
              <a:latin typeface="Source Han Sans CN Medium" charset="-122"/>
              <a:ea typeface="Source Han Sans CN Medium" charset="-122"/>
              <a:cs typeface="Source Han Sans CN Medium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20286980" y="0"/>
            <a:ext cx="4097020" cy="4097020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1744164" y="3680551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我们的愿景：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我们的使命：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Segoe UI" panose="020B0502040204020203" pitchFamily="34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565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公司</a:t>
            </a:r>
            <a:r>
              <a:rPr lang="zh-CN" altLang="en-US" dirty="0"/>
              <a:t>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9460724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" charset="-122"/>
                  <a:ea typeface="Source Han Sans CN" charset="-122"/>
                  <a:cs typeface="Source Han Sans CN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1.3</a:t>
            </a:r>
            <a:r>
              <a:rPr lang="zh-CN" altLang="en-US" dirty="0" smtClean="0">
                <a:sym typeface="+mn-ea"/>
              </a:rPr>
              <a:t> 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1.4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帮助多家企业进行数字化转型</a:t>
            </a:r>
            <a:endParaRPr dirty="0"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4" y="4978400"/>
            <a:ext cx="16675736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三顿半咖啡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723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3184</Words>
  <Application>Microsoft Macintosh PowerPoint</Application>
  <PresentationFormat>自定义</PresentationFormat>
  <Paragraphs>416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60" baseType="lpstr">
      <vt:lpstr>(使用中文字体)</vt:lpstr>
      <vt:lpstr>Calibri</vt:lpstr>
      <vt:lpstr>Calibri Light</vt:lpstr>
      <vt:lpstr>Heiti SC Light</vt:lpstr>
      <vt:lpstr>Helvetica</vt:lpstr>
      <vt:lpstr>Segoe UI</vt:lpstr>
      <vt:lpstr>Source Han Sans CN</vt:lpstr>
      <vt:lpstr>Source Han Sans CN Bold Bold</vt:lpstr>
      <vt:lpstr>Source Han Sans CN Light</vt:lpstr>
      <vt:lpstr>Source Han Sans CN Medium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1.1 公司简介</vt:lpstr>
      <vt:lpstr>1.2 业务-数字化转型规划</vt:lpstr>
      <vt:lpstr>1.3 核心竞争力</vt:lpstr>
      <vt:lpstr>1.4 团队介绍</vt:lpstr>
      <vt:lpstr>1.5 服务案例（节选）</vt:lpstr>
      <vt:lpstr>三顿半咖啡-数字化转型初步调研</vt:lpstr>
      <vt:lpstr>2.1 企业现状</vt:lpstr>
      <vt:lpstr>PowerPoint 演示文稿</vt:lpstr>
      <vt:lpstr>数字化转型规划方案</vt:lpstr>
      <vt:lpstr>组织架构创新</vt:lpstr>
      <vt:lpstr>3.1 组织架构创新</vt:lpstr>
      <vt:lpstr>智能OA体系完善</vt:lpstr>
      <vt:lpstr>3.2.1 钉钉OA</vt:lpstr>
      <vt:lpstr>3.2.2 巡店管理</vt:lpstr>
      <vt:lpstr>3.2.3 业务流程管理</vt:lpstr>
      <vt:lpstr>3.2.4 市场活动管理</vt:lpstr>
      <vt:lpstr>建立大数据引擎</vt:lpstr>
      <vt:lpstr>3.3.1 VIKADATA维格数盒</vt:lpstr>
      <vt:lpstr>3.3.2 大数据引擎</vt:lpstr>
      <vt:lpstr>3.3.3 优势对比</vt:lpstr>
      <vt:lpstr>社交游戏化会员</vt:lpstr>
      <vt:lpstr>3.4 社交游戏化会员</vt:lpstr>
      <vt:lpstr>3.4 社交游戏化会员</vt:lpstr>
      <vt:lpstr>3.4 社交游戏化会员</vt:lpstr>
      <vt:lpstr>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172</cp:revision>
  <cp:lastPrinted>2019-09-04T04:46:10Z</cp:lastPrinted>
  <dcterms:created xsi:type="dcterms:W3CDTF">2019-08-12T11:57:16Z</dcterms:created>
  <dcterms:modified xsi:type="dcterms:W3CDTF">2019-09-05T05:45:24Z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